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79" r:id="rId5"/>
    <p:sldId id="277" r:id="rId6"/>
    <p:sldId id="297" r:id="rId7"/>
    <p:sldId id="298" r:id="rId8"/>
    <p:sldId id="300" r:id="rId9"/>
    <p:sldId id="299" r:id="rId10"/>
    <p:sldId id="296" r:id="rId11"/>
    <p:sldId id="302" r:id="rId12"/>
    <p:sldId id="305" r:id="rId13"/>
    <p:sldId id="307" r:id="rId14"/>
    <p:sldId id="303" r:id="rId15"/>
    <p:sldId id="309" r:id="rId16"/>
    <p:sldId id="312" r:id="rId17"/>
    <p:sldId id="313" r:id="rId18"/>
    <p:sldId id="270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FF4F"/>
    <a:srgbClr val="E7755C"/>
    <a:srgbClr val="AFFFFF"/>
    <a:srgbClr val="A5A5FF"/>
    <a:srgbClr val="F7BFB7"/>
    <a:srgbClr val="845949"/>
    <a:srgbClr val="0070C0"/>
    <a:srgbClr val="2D526D"/>
    <a:srgbClr val="E64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358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89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838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842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3177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58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953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82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50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4280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392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3B173-DDE8-46F8-BACA-4C73AF91D66D}" type="datetimeFigureOut">
              <a:rPr lang="zh-TW" altLang="en-US" smtClean="0"/>
              <a:t>2021/9/21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8F5AC-B275-47E8-A1DF-8DEB677AC0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429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4" y="2738922"/>
            <a:ext cx="10780742" cy="85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1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" name="文字方塊 11"/>
          <p:cNvSpPr txBox="1"/>
          <p:nvPr/>
        </p:nvSpPr>
        <p:spPr>
          <a:xfrm>
            <a:off x="83979" y="46655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65972" y="1588405"/>
            <a:ext cx="1946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KITTI Dataset </a:t>
            </a:r>
            <a:endParaRPr lang="zh-TW" altLang="en-US" sz="2400" b="1" dirty="0"/>
          </a:p>
        </p:txBody>
      </p:sp>
      <p:sp>
        <p:nvSpPr>
          <p:cNvPr id="4" name="左-上雙向箭號 3"/>
          <p:cNvSpPr/>
          <p:nvPr/>
        </p:nvSpPr>
        <p:spPr>
          <a:xfrm rot="13314490">
            <a:off x="4813070" y="2527069"/>
            <a:ext cx="2252749" cy="2152997"/>
          </a:xfrm>
          <a:prstGeom prst="leftUpArrow">
            <a:avLst>
              <a:gd name="adj1" fmla="val 4923"/>
              <a:gd name="adj2" fmla="val 8591"/>
              <a:gd name="adj3" fmla="val 11487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749040" y="42433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3712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7585171" y="4243339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3769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777972" y="4829990"/>
            <a:ext cx="2748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Training &amp; validation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459527" y="4829990"/>
            <a:ext cx="1057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Testing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7323512" y="4152018"/>
            <a:ext cx="1354975" cy="1242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04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" name="文字方塊 11"/>
          <p:cNvSpPr txBox="1"/>
          <p:nvPr/>
        </p:nvSpPr>
        <p:spPr>
          <a:xfrm>
            <a:off x="83979" y="46655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058454"/>
                  </p:ext>
                </p:extLst>
              </p:nvPr>
            </p:nvGraphicFramePr>
            <p:xfrm>
              <a:off x="2078275" y="2308947"/>
              <a:ext cx="787369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74439">
                      <a:extLst>
                        <a:ext uri="{9D8B030D-6E8A-4147-A177-3AD203B41FA5}">
                          <a16:colId xmlns:a16="http://schemas.microsoft.com/office/drawing/2014/main" val="2269472780"/>
                        </a:ext>
                      </a:extLst>
                    </a:gridCol>
                    <a:gridCol w="1124814">
                      <a:extLst>
                        <a:ext uri="{9D8B030D-6E8A-4147-A177-3AD203B41FA5}">
                          <a16:colId xmlns:a16="http://schemas.microsoft.com/office/drawing/2014/main" val="955083032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1569338294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4289327137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3955017840"/>
                        </a:ext>
                      </a:extLst>
                    </a:gridCol>
                  </a:tblGrid>
                  <a:tr h="35431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Method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Vehicle</a:t>
                          </a:r>
                          <a:r>
                            <a:rPr lang="en-US" altLang="zh-TW" b="0" baseline="0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b="0" dirty="0" smtClean="0"/>
                            <a:t> </a:t>
                          </a:r>
                          <a:r>
                            <a:rPr lang="en-US" altLang="zh-TW" b="0" dirty="0" smtClean="0"/>
                            <a:t>(%) on KITTI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Forward</a:t>
                          </a:r>
                        </a:p>
                        <a:p>
                          <a:pPr algn="ctr"/>
                          <a:r>
                            <a:rPr lang="en-US" altLang="zh-TW" b="0" dirty="0" smtClean="0"/>
                            <a:t>Time(</a:t>
                          </a:r>
                          <a:r>
                            <a:rPr lang="en-US" altLang="zh-TW" b="0" dirty="0" err="1" smtClean="0"/>
                            <a:t>ms</a:t>
                          </a:r>
                          <a:r>
                            <a:rPr lang="en-US" altLang="zh-TW" b="0" dirty="0" smtClean="0"/>
                            <a:t>)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9104978"/>
                      </a:ext>
                    </a:extLst>
                  </a:tr>
                  <a:tr h="354312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0~20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20~40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40~inf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1801859"/>
                      </a:ext>
                    </a:extLst>
                  </a:tr>
                  <a:tr h="3543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err="1" smtClean="0">
                              <a:solidFill>
                                <a:schemeClr val="tx1"/>
                              </a:solidFill>
                            </a:rPr>
                            <a:t>PointPillar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89.24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70.14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27.48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5.12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6653638"/>
                      </a:ext>
                    </a:extLst>
                  </a:tr>
                  <a:tr h="35431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</a:rPr>
                            <a:t>Painting-</a:t>
                          </a:r>
                          <a:r>
                            <a:rPr lang="en-US" altLang="zh-TW" b="0" dirty="0" err="1" smtClean="0">
                              <a:solidFill>
                                <a:schemeClr val="tx1"/>
                              </a:solidFill>
                            </a:rPr>
                            <a:t>PointPillar</a:t>
                          </a:r>
                          <a:r>
                            <a:rPr lang="zh-TW" altLang="en-US" b="0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89.19</a:t>
                          </a:r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71.33</a:t>
                          </a:r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33.14</a:t>
                          </a:r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5.64</a:t>
                          </a:r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6581311"/>
                      </a:ext>
                    </a:extLst>
                  </a:tr>
                  <a:tr h="3543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</a:rPr>
                            <a:t>Ours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89.52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72.94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35.59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5.35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46937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3058454"/>
                  </p:ext>
                </p:extLst>
              </p:nvPr>
            </p:nvGraphicFramePr>
            <p:xfrm>
              <a:off x="2078275" y="2308947"/>
              <a:ext cx="7873692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74439">
                      <a:extLst>
                        <a:ext uri="{9D8B030D-6E8A-4147-A177-3AD203B41FA5}">
                          <a16:colId xmlns:a16="http://schemas.microsoft.com/office/drawing/2014/main" val="2269472780"/>
                        </a:ext>
                      </a:extLst>
                    </a:gridCol>
                    <a:gridCol w="1124814">
                      <a:extLst>
                        <a:ext uri="{9D8B030D-6E8A-4147-A177-3AD203B41FA5}">
                          <a16:colId xmlns:a16="http://schemas.microsoft.com/office/drawing/2014/main" val="955083032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1569338294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4289327137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3955017840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Method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81" t="-8333" r="-33755" b="-42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Forward</a:t>
                          </a:r>
                        </a:p>
                        <a:p>
                          <a:pPr algn="ctr"/>
                          <a:r>
                            <a:rPr lang="en-US" altLang="zh-TW" b="0" dirty="0" smtClean="0"/>
                            <a:t>Time(</a:t>
                          </a:r>
                          <a:r>
                            <a:rPr lang="en-US" altLang="zh-TW" b="0" dirty="0" err="1" smtClean="0"/>
                            <a:t>ms</a:t>
                          </a:r>
                          <a:r>
                            <a:rPr lang="en-US" altLang="zh-TW" b="0" dirty="0" smtClean="0"/>
                            <a:t>)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5910497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0~20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20~40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40~inf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18018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err="1" smtClean="0">
                              <a:solidFill>
                                <a:schemeClr val="tx1"/>
                              </a:solidFill>
                            </a:rPr>
                            <a:t>PointPillar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89.24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70.14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27.48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5.12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66536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</a:rPr>
                            <a:t>Painting-</a:t>
                          </a:r>
                          <a:r>
                            <a:rPr lang="en-US" altLang="zh-TW" b="0" dirty="0" err="1" smtClean="0">
                              <a:solidFill>
                                <a:schemeClr val="tx1"/>
                              </a:solidFill>
                            </a:rPr>
                            <a:t>PointPillar</a:t>
                          </a:r>
                          <a:r>
                            <a:rPr lang="zh-TW" altLang="en-US" b="0" dirty="0" smtClean="0">
                              <a:solidFill>
                                <a:schemeClr val="tx1"/>
                              </a:solidFill>
                            </a:rPr>
                            <a:t>*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89.19</a:t>
                          </a:r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71.33</a:t>
                          </a:r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33.14</a:t>
                          </a:r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5.64</a:t>
                          </a:r>
                          <a:endParaRPr lang="zh-TW" altLang="en-US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658131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</a:rPr>
                            <a:t>Ours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89.52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72.94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35.59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5.35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46937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467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269" y="712194"/>
            <a:ext cx="6509002" cy="1965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5" t="8812" r="21363"/>
          <a:stretch/>
        </p:blipFill>
        <p:spPr>
          <a:xfrm>
            <a:off x="3561525" y="2677472"/>
            <a:ext cx="1440000" cy="4044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7" t="10087" r="27258"/>
          <a:stretch/>
        </p:blipFill>
        <p:spPr>
          <a:xfrm>
            <a:off x="5839425" y="2677472"/>
            <a:ext cx="1440000" cy="39740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3" t="3147" r="12455"/>
          <a:stretch/>
        </p:blipFill>
        <p:spPr>
          <a:xfrm>
            <a:off x="8117325" y="2677472"/>
            <a:ext cx="1440000" cy="39439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 rot="16200000">
            <a:off x="2326865" y="4438290"/>
            <a:ext cx="18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PointPillars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 rot="16200000">
            <a:off x="6618208" y="4438289"/>
            <a:ext cx="2160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 smtClean="0">
                <a:solidFill>
                  <a:srgbClr val="FF0000"/>
                </a:solidFill>
              </a:rPr>
              <a:t>SVDnet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(ours)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 rot="16200000">
            <a:off x="3856236" y="4624475"/>
            <a:ext cx="3188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Painting </a:t>
            </a:r>
            <a:r>
              <a:rPr lang="en-US" altLang="zh-TW" sz="2800" b="1" dirty="0" err="1" smtClean="0">
                <a:solidFill>
                  <a:srgbClr val="FF0000"/>
                </a:solidFill>
              </a:rPr>
              <a:t>PointPillars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7" name="文字方塊 16"/>
          <p:cNvSpPr txBox="1"/>
          <p:nvPr/>
        </p:nvSpPr>
        <p:spPr>
          <a:xfrm>
            <a:off x="83979" y="46655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立方體 17"/>
          <p:cNvSpPr/>
          <p:nvPr/>
        </p:nvSpPr>
        <p:spPr>
          <a:xfrm>
            <a:off x="10006742" y="221924"/>
            <a:ext cx="252734" cy="327217"/>
          </a:xfrm>
          <a:prstGeom prst="cub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立方體 18"/>
          <p:cNvSpPr/>
          <p:nvPr/>
        </p:nvSpPr>
        <p:spPr>
          <a:xfrm>
            <a:off x="10006742" y="802943"/>
            <a:ext cx="252734" cy="327217"/>
          </a:xfrm>
          <a:prstGeom prst="cube">
            <a:avLst/>
          </a:prstGeom>
          <a:noFill/>
          <a:ln>
            <a:solidFill>
              <a:srgbClr val="4FF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0576275" y="191252"/>
            <a:ext cx="11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Vehicle GT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0576275" y="765704"/>
            <a:ext cx="15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Vehicle</a:t>
            </a:r>
            <a:r>
              <a:rPr lang="en-US" altLang="zh-TW" dirty="0" smtClean="0"/>
              <a:t> Predict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62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83" y="948844"/>
            <a:ext cx="7671600" cy="2316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4" r="7131"/>
          <a:stretch/>
        </p:blipFill>
        <p:spPr>
          <a:xfrm>
            <a:off x="2613435" y="3274135"/>
            <a:ext cx="1890295" cy="32031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6" r="-151"/>
          <a:stretch/>
        </p:blipFill>
        <p:spPr>
          <a:xfrm>
            <a:off x="5137720" y="3274314"/>
            <a:ext cx="1980000" cy="3202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r="2088"/>
          <a:stretch/>
        </p:blipFill>
        <p:spPr>
          <a:xfrm>
            <a:off x="7751710" y="3274673"/>
            <a:ext cx="2055573" cy="3202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文字方塊 10"/>
          <p:cNvSpPr txBox="1"/>
          <p:nvPr/>
        </p:nvSpPr>
        <p:spPr>
          <a:xfrm rot="16200000">
            <a:off x="1462341" y="4504792"/>
            <a:ext cx="18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PointPillars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 rot="16200000">
            <a:off x="6321421" y="4504791"/>
            <a:ext cx="2160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 smtClean="0">
                <a:solidFill>
                  <a:srgbClr val="FF0000"/>
                </a:solidFill>
              </a:rPr>
              <a:t>SVDnet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(ours)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 rot="16200000">
            <a:off x="3259377" y="4732541"/>
            <a:ext cx="3188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Painting </a:t>
            </a:r>
            <a:r>
              <a:rPr lang="en-US" altLang="zh-TW" sz="2800" b="1" dirty="0" err="1" smtClean="0">
                <a:solidFill>
                  <a:srgbClr val="FF0000"/>
                </a:solidFill>
              </a:rPr>
              <a:t>PointPillars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" name="文字方塊 14"/>
          <p:cNvSpPr txBox="1"/>
          <p:nvPr/>
        </p:nvSpPr>
        <p:spPr>
          <a:xfrm>
            <a:off x="83979" y="46655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立方體 15"/>
          <p:cNvSpPr/>
          <p:nvPr/>
        </p:nvSpPr>
        <p:spPr>
          <a:xfrm>
            <a:off x="10006742" y="221924"/>
            <a:ext cx="252734" cy="327217"/>
          </a:xfrm>
          <a:prstGeom prst="cub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立方體 16"/>
          <p:cNvSpPr/>
          <p:nvPr/>
        </p:nvSpPr>
        <p:spPr>
          <a:xfrm>
            <a:off x="10006742" y="802943"/>
            <a:ext cx="252734" cy="327217"/>
          </a:xfrm>
          <a:prstGeom prst="cube">
            <a:avLst/>
          </a:prstGeom>
          <a:noFill/>
          <a:ln>
            <a:solidFill>
              <a:srgbClr val="4FFF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576275" y="191252"/>
            <a:ext cx="11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Vehicle GT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576275" y="765704"/>
            <a:ext cx="15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Vehicle</a:t>
            </a:r>
            <a:r>
              <a:rPr lang="en-US" altLang="zh-TW" dirty="0" smtClean="0"/>
              <a:t> Predict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08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" name="文字方塊 11"/>
          <p:cNvSpPr txBox="1"/>
          <p:nvPr/>
        </p:nvSpPr>
        <p:spPr>
          <a:xfrm>
            <a:off x="83979" y="46655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833660"/>
                  </p:ext>
                </p:extLst>
              </p:nvPr>
            </p:nvGraphicFramePr>
            <p:xfrm>
              <a:off x="1069550" y="2723277"/>
              <a:ext cx="10123318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74439">
                      <a:extLst>
                        <a:ext uri="{9D8B030D-6E8A-4147-A177-3AD203B41FA5}">
                          <a16:colId xmlns:a16="http://schemas.microsoft.com/office/drawing/2014/main" val="2269472780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3101141059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1210466988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1998219160"/>
                        </a:ext>
                      </a:extLst>
                    </a:gridCol>
                    <a:gridCol w="1124814">
                      <a:extLst>
                        <a:ext uri="{9D8B030D-6E8A-4147-A177-3AD203B41FA5}">
                          <a16:colId xmlns:a16="http://schemas.microsoft.com/office/drawing/2014/main" val="955083032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1569338294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4289327137"/>
                        </a:ext>
                      </a:extLst>
                    </a:gridCol>
                  </a:tblGrid>
                  <a:tr h="354312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Method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Cyclist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b="0" dirty="0" smtClean="0"/>
                            <a:t> </a:t>
                          </a:r>
                          <a:r>
                            <a:rPr lang="en-US" altLang="zh-TW" b="0" dirty="0" smtClean="0"/>
                            <a:t>(%) on KITTI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b="0" dirty="0" smtClean="0"/>
                            <a:t>Pedestrian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𝐴𝑃</m:t>
                                  </m:r>
                                </m:e>
                                <m:sub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b="0" dirty="0" smtClean="0"/>
                            <a:t> </a:t>
                          </a:r>
                          <a:r>
                            <a:rPr lang="en-US" altLang="zh-TW" b="0" dirty="0" smtClean="0"/>
                            <a:t>(%) on KITTI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9104978"/>
                      </a:ext>
                    </a:extLst>
                  </a:tr>
                  <a:tr h="354312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Easy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Mod.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Hard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Easy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Mod.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Hard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1801859"/>
                      </a:ext>
                    </a:extLst>
                  </a:tr>
                  <a:tr h="3543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err="1" smtClean="0">
                              <a:solidFill>
                                <a:schemeClr val="tx1"/>
                              </a:solidFill>
                            </a:rPr>
                            <a:t>PointPillars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82.56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63.27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59.93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66.72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59.87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53.94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6653638"/>
                      </a:ext>
                    </a:extLst>
                  </a:tr>
                  <a:tr h="35431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</a:rPr>
                            <a:t>Ours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83.57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64.34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61.51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68.43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61.62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55.47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46937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7833660"/>
                  </p:ext>
                </p:extLst>
              </p:nvPr>
            </p:nvGraphicFramePr>
            <p:xfrm>
              <a:off x="1069550" y="2723277"/>
              <a:ext cx="10123318" cy="1463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374439">
                      <a:extLst>
                        <a:ext uri="{9D8B030D-6E8A-4147-A177-3AD203B41FA5}">
                          <a16:colId xmlns:a16="http://schemas.microsoft.com/office/drawing/2014/main" val="2269472780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3101141059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1210466988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1998219160"/>
                        </a:ext>
                      </a:extLst>
                    </a:gridCol>
                    <a:gridCol w="1124814">
                      <a:extLst>
                        <a:ext uri="{9D8B030D-6E8A-4147-A177-3AD203B41FA5}">
                          <a16:colId xmlns:a16="http://schemas.microsoft.com/office/drawing/2014/main" val="955083032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1569338294"/>
                        </a:ext>
                      </a:extLst>
                    </a:gridCol>
                    <a:gridCol w="1124813">
                      <a:extLst>
                        <a:ext uri="{9D8B030D-6E8A-4147-A177-3AD203B41FA5}">
                          <a16:colId xmlns:a16="http://schemas.microsoft.com/office/drawing/2014/main" val="4289327137"/>
                        </a:ext>
                      </a:extLst>
                    </a:gridCol>
                  </a:tblGrid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Method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181" t="-8333" r="-100361" b="-32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181" t="-8333" r="-361" b="-328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9104978"/>
                      </a:ext>
                    </a:extLst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Easy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Mod.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Hard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Easy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Mod.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/>
                            <a:t>Hard</a:t>
                          </a:r>
                          <a:endParaRPr lang="zh-TW" altLang="en-US" b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180185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err="1" smtClean="0">
                              <a:solidFill>
                                <a:schemeClr val="tx1"/>
                              </a:solidFill>
                            </a:rPr>
                            <a:t>PointPillars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82.56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63.27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59.93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66.72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59.87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53.94</a:t>
                          </a:r>
                          <a:endParaRPr lang="zh-TW" altLang="en-US" b="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3665363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0" dirty="0" smtClean="0">
                              <a:solidFill>
                                <a:schemeClr val="tx1"/>
                              </a:solidFill>
                            </a:rPr>
                            <a:t>Ours</a:t>
                          </a:r>
                          <a:endParaRPr lang="zh-TW" alt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83.57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64.34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61.51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68.43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61.62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b="1" dirty="0" smtClean="0">
                              <a:solidFill>
                                <a:schemeClr val="tx1"/>
                              </a:solidFill>
                            </a:rPr>
                            <a:t>55.47</a:t>
                          </a:r>
                          <a:endParaRPr lang="zh-TW" alt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846937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0209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33" y="1306993"/>
            <a:ext cx="9360000" cy="28276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3" t="22086" r="10299" b="-1"/>
          <a:stretch/>
        </p:blipFill>
        <p:spPr>
          <a:xfrm>
            <a:off x="6779833" y="4141794"/>
            <a:ext cx="3960000" cy="25751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8" t="26602" r="10066"/>
          <a:stretch/>
        </p:blipFill>
        <p:spPr>
          <a:xfrm>
            <a:off x="2099833" y="4141794"/>
            <a:ext cx="3960000" cy="25723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" name="文字方塊 10"/>
          <p:cNvSpPr txBox="1"/>
          <p:nvPr/>
        </p:nvSpPr>
        <p:spPr>
          <a:xfrm>
            <a:off x="83979" y="46655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 rot="16200000">
            <a:off x="856454" y="5166382"/>
            <a:ext cx="18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PointPillars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 rot="16200000">
            <a:off x="5339666" y="5166381"/>
            <a:ext cx="2160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 smtClean="0">
                <a:solidFill>
                  <a:srgbClr val="FF0000"/>
                </a:solidFill>
              </a:rPr>
              <a:t>SVDnet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(ours)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5" name="立方體 14"/>
          <p:cNvSpPr/>
          <p:nvPr/>
        </p:nvSpPr>
        <p:spPr>
          <a:xfrm>
            <a:off x="5607739" y="135089"/>
            <a:ext cx="252734" cy="327217"/>
          </a:xfrm>
          <a:prstGeom prst="cube">
            <a:avLst/>
          </a:prstGeom>
          <a:noFill/>
          <a:ln>
            <a:solidFill>
              <a:srgbClr val="845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立方體 15"/>
          <p:cNvSpPr/>
          <p:nvPr/>
        </p:nvSpPr>
        <p:spPr>
          <a:xfrm>
            <a:off x="5607739" y="706361"/>
            <a:ext cx="252734" cy="327217"/>
          </a:xfrm>
          <a:prstGeom prst="cube">
            <a:avLst/>
          </a:prstGeom>
          <a:noFill/>
          <a:ln>
            <a:solidFill>
              <a:srgbClr val="F7B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立方體 16"/>
          <p:cNvSpPr/>
          <p:nvPr/>
        </p:nvSpPr>
        <p:spPr>
          <a:xfrm>
            <a:off x="8759833" y="130484"/>
            <a:ext cx="252734" cy="327217"/>
          </a:xfrm>
          <a:prstGeom prst="cube">
            <a:avLst/>
          </a:prstGeom>
          <a:noFill/>
          <a:ln>
            <a:solidFill>
              <a:srgbClr val="A5A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立方體 17"/>
          <p:cNvSpPr/>
          <p:nvPr/>
        </p:nvSpPr>
        <p:spPr>
          <a:xfrm>
            <a:off x="8759833" y="711503"/>
            <a:ext cx="252734" cy="327217"/>
          </a:xfrm>
          <a:prstGeom prst="cube">
            <a:avLst/>
          </a:prstGeom>
          <a:noFill/>
          <a:ln>
            <a:solidFill>
              <a:srgbClr val="A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5955572" y="99812"/>
            <a:ext cx="149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Pedestrian GT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55572" y="674264"/>
            <a:ext cx="189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Pedestrian Predict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329366" y="99812"/>
            <a:ext cx="108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Cyclist GT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9329366" y="674264"/>
            <a:ext cx="14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Cyclist</a:t>
            </a:r>
            <a:r>
              <a:rPr lang="en-US" altLang="zh-TW" dirty="0" smtClean="0"/>
              <a:t> Predict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457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67" y="1081961"/>
            <a:ext cx="8640000" cy="2611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 t="24414" r="24592"/>
          <a:stretch/>
        </p:blipFill>
        <p:spPr>
          <a:xfrm>
            <a:off x="2299767" y="3702204"/>
            <a:ext cx="3960000" cy="30639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6" t="25400" r="22125"/>
          <a:stretch/>
        </p:blipFill>
        <p:spPr>
          <a:xfrm>
            <a:off x="6979767" y="3702204"/>
            <a:ext cx="3960000" cy="3067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" name="文字方塊 8"/>
          <p:cNvSpPr txBox="1"/>
          <p:nvPr/>
        </p:nvSpPr>
        <p:spPr>
          <a:xfrm>
            <a:off x="83979" y="46655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 rot="16200000">
            <a:off x="1047646" y="5016753"/>
            <a:ext cx="18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PointPillars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 rot="16200000">
            <a:off x="5530858" y="5016752"/>
            <a:ext cx="2160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 smtClean="0">
                <a:solidFill>
                  <a:srgbClr val="FF0000"/>
                </a:solidFill>
              </a:rPr>
              <a:t>SVDnet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(ours)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立方體 11"/>
          <p:cNvSpPr/>
          <p:nvPr/>
        </p:nvSpPr>
        <p:spPr>
          <a:xfrm>
            <a:off x="5607739" y="135089"/>
            <a:ext cx="252734" cy="327217"/>
          </a:xfrm>
          <a:prstGeom prst="cube">
            <a:avLst/>
          </a:prstGeom>
          <a:noFill/>
          <a:ln>
            <a:solidFill>
              <a:srgbClr val="845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立方體 12"/>
          <p:cNvSpPr/>
          <p:nvPr/>
        </p:nvSpPr>
        <p:spPr>
          <a:xfrm>
            <a:off x="5607739" y="706361"/>
            <a:ext cx="252734" cy="327217"/>
          </a:xfrm>
          <a:prstGeom prst="cube">
            <a:avLst/>
          </a:prstGeom>
          <a:noFill/>
          <a:ln>
            <a:solidFill>
              <a:srgbClr val="F7B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/>
          <p:cNvSpPr/>
          <p:nvPr/>
        </p:nvSpPr>
        <p:spPr>
          <a:xfrm>
            <a:off x="8759833" y="130484"/>
            <a:ext cx="252734" cy="327217"/>
          </a:xfrm>
          <a:prstGeom prst="cube">
            <a:avLst/>
          </a:prstGeom>
          <a:noFill/>
          <a:ln>
            <a:solidFill>
              <a:srgbClr val="A5A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立方體 14"/>
          <p:cNvSpPr/>
          <p:nvPr/>
        </p:nvSpPr>
        <p:spPr>
          <a:xfrm>
            <a:off x="8759833" y="711503"/>
            <a:ext cx="252734" cy="327217"/>
          </a:xfrm>
          <a:prstGeom prst="cube">
            <a:avLst/>
          </a:prstGeom>
          <a:noFill/>
          <a:ln>
            <a:solidFill>
              <a:srgbClr val="A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955572" y="99812"/>
            <a:ext cx="149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Pedestrian GT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955572" y="674264"/>
            <a:ext cx="189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Pedestrian Predict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329366" y="99812"/>
            <a:ext cx="108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Cyclist GT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329366" y="674264"/>
            <a:ext cx="14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Cyclist</a:t>
            </a:r>
            <a:r>
              <a:rPr lang="en-US" altLang="zh-TW" dirty="0" smtClean="0"/>
              <a:t> Predict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579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71" y="1056498"/>
            <a:ext cx="8640000" cy="26101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8" t="22347" r="12810"/>
          <a:stretch/>
        </p:blipFill>
        <p:spPr>
          <a:xfrm>
            <a:off x="1815571" y="3676168"/>
            <a:ext cx="3960000" cy="25488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6" t="31753" r="9245" b="-1"/>
          <a:stretch/>
        </p:blipFill>
        <p:spPr>
          <a:xfrm>
            <a:off x="6495571" y="3676169"/>
            <a:ext cx="3960000" cy="25701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" name="文字方塊 8"/>
          <p:cNvSpPr txBox="1"/>
          <p:nvPr/>
        </p:nvSpPr>
        <p:spPr>
          <a:xfrm>
            <a:off x="83979" y="46655"/>
            <a:ext cx="39885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 rot="16200000">
            <a:off x="507320" y="4684393"/>
            <a:ext cx="1863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PointPillars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 rot="16200000">
            <a:off x="4990532" y="4684392"/>
            <a:ext cx="2160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 smtClean="0">
                <a:solidFill>
                  <a:srgbClr val="FF0000"/>
                </a:solidFill>
              </a:rPr>
              <a:t>SVDnet</a:t>
            </a:r>
            <a:r>
              <a:rPr lang="en-US" altLang="zh-TW" sz="2800" b="1" dirty="0" smtClean="0">
                <a:solidFill>
                  <a:srgbClr val="FF0000"/>
                </a:solidFill>
              </a:rPr>
              <a:t>(ours)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立方體 11"/>
          <p:cNvSpPr/>
          <p:nvPr/>
        </p:nvSpPr>
        <p:spPr>
          <a:xfrm>
            <a:off x="5607739" y="135089"/>
            <a:ext cx="252734" cy="327217"/>
          </a:xfrm>
          <a:prstGeom prst="cube">
            <a:avLst/>
          </a:prstGeom>
          <a:noFill/>
          <a:ln>
            <a:solidFill>
              <a:srgbClr val="8459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立方體 12"/>
          <p:cNvSpPr/>
          <p:nvPr/>
        </p:nvSpPr>
        <p:spPr>
          <a:xfrm>
            <a:off x="5607739" y="706361"/>
            <a:ext cx="252734" cy="327217"/>
          </a:xfrm>
          <a:prstGeom prst="cube">
            <a:avLst/>
          </a:prstGeom>
          <a:noFill/>
          <a:ln>
            <a:solidFill>
              <a:srgbClr val="F7BF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立方體 13"/>
          <p:cNvSpPr/>
          <p:nvPr/>
        </p:nvSpPr>
        <p:spPr>
          <a:xfrm>
            <a:off x="8759833" y="130484"/>
            <a:ext cx="252734" cy="327217"/>
          </a:xfrm>
          <a:prstGeom prst="cube">
            <a:avLst/>
          </a:prstGeom>
          <a:noFill/>
          <a:ln>
            <a:solidFill>
              <a:srgbClr val="A5A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立方體 14"/>
          <p:cNvSpPr/>
          <p:nvPr/>
        </p:nvSpPr>
        <p:spPr>
          <a:xfrm>
            <a:off x="8759833" y="711503"/>
            <a:ext cx="252734" cy="327217"/>
          </a:xfrm>
          <a:prstGeom prst="cube">
            <a:avLst/>
          </a:prstGeom>
          <a:noFill/>
          <a:ln>
            <a:solidFill>
              <a:srgbClr val="A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955572" y="99812"/>
            <a:ext cx="149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Pedestrian GT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955572" y="674264"/>
            <a:ext cx="189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Pedestrian Predict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329366" y="99812"/>
            <a:ext cx="108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Cyclist GT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9329366" y="674264"/>
            <a:ext cx="14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Cyclist</a:t>
            </a:r>
            <a:r>
              <a:rPr lang="en-US" altLang="zh-TW" dirty="0" smtClean="0"/>
              <a:t> Predict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048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2" name="文字方塊 11"/>
          <p:cNvSpPr txBox="1"/>
          <p:nvPr/>
        </p:nvSpPr>
        <p:spPr>
          <a:xfrm>
            <a:off x="83979" y="46655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486" y="1019478"/>
            <a:ext cx="1118338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eriod"/>
            </a:pPr>
            <a:r>
              <a:rPr lang="zh-TW" altLang="en-US" dirty="0" smtClean="0"/>
              <a:t>We </a:t>
            </a:r>
            <a:r>
              <a:rPr lang="zh-TW" altLang="en-US" dirty="0"/>
              <a:t>introduce the novel rank loss in the network backbone to address the interference effects and help to purely derive distance-aware pillar features intrinsically embedded in the point cloud due to imbalanced sparsity. The distance-aware pillar features would be further refined in the neck</a:t>
            </a:r>
            <a:r>
              <a:rPr lang="zh-TW" altLang="en-US" dirty="0" smtClean="0"/>
              <a:t>.</a:t>
            </a:r>
            <a:endParaRPr lang="en-US" altLang="zh-TW" dirty="0" smtClean="0"/>
          </a:p>
          <a:p>
            <a:pPr marL="342900" indent="-342900" algn="just">
              <a:buAutoNum type="arabicPeriod"/>
            </a:pPr>
            <a:endParaRPr lang="en-US" altLang="zh-TW" dirty="0" smtClean="0"/>
          </a:p>
          <a:p>
            <a:pPr marL="342900" indent="-342900" algn="just">
              <a:buAutoNum type="arabicPeriod"/>
            </a:pPr>
            <a:r>
              <a:rPr lang="en-US" altLang="zh-TW" dirty="0"/>
              <a:t> We design two simple but efficient modules, position attention and DARN, to refine features accordingly to different distances and eventually provide a more robust and stable high-level representation for pillar-based 3D object detection</a:t>
            </a:r>
            <a:r>
              <a:rPr lang="en-US" altLang="zh-TW" dirty="0" smtClean="0"/>
              <a:t>.</a:t>
            </a:r>
          </a:p>
          <a:p>
            <a:pPr marL="342900" indent="-342900" algn="just">
              <a:buAutoNum type="arabicPeriod"/>
            </a:pPr>
            <a:endParaRPr lang="en-US" altLang="zh-TW" dirty="0" smtClean="0"/>
          </a:p>
          <a:p>
            <a:pPr marL="342900" indent="-342900" algn="just">
              <a:buAutoNum type="arabicPeriod"/>
            </a:pPr>
            <a:r>
              <a:rPr lang="zh-TW" altLang="en-US" dirty="0"/>
              <a:t> </a:t>
            </a:r>
            <a:r>
              <a:rPr lang="en-US" altLang="zh-TW" dirty="0"/>
              <a:t>The proposed </a:t>
            </a:r>
            <a:r>
              <a:rPr lang="en-US" altLang="zh-TW" dirty="0" err="1"/>
              <a:t>SVDnet</a:t>
            </a:r>
            <a:r>
              <a:rPr lang="en-US" altLang="zh-TW" dirty="0"/>
              <a:t> achieves a better detection performance on </a:t>
            </a:r>
            <a:r>
              <a:rPr lang="en-US" altLang="zh-TW" dirty="0" smtClean="0"/>
              <a:t>KITTI dataset </a:t>
            </a:r>
            <a:r>
              <a:rPr lang="en-US" altLang="zh-TW" dirty="0"/>
              <a:t>in terms of accuracy and runtime. Moreover, the above three novel designs can be easily plugged into pillar-based methods with negligible speed drop</a:t>
            </a:r>
            <a:r>
              <a:rPr lang="en-US" altLang="zh-TW" dirty="0" smtClean="0"/>
              <a:t>.</a:t>
            </a:r>
          </a:p>
          <a:p>
            <a:pPr marL="342900" indent="-342900" algn="just">
              <a:buAutoNum type="arabicPeriod"/>
            </a:pPr>
            <a:endParaRPr lang="en-US" altLang="zh-TW" dirty="0" smtClean="0"/>
          </a:p>
          <a:p>
            <a:pPr marL="342900" indent="-342900" algn="just">
              <a:buAutoNum type="arabicPeriod"/>
            </a:pPr>
            <a:r>
              <a:rPr lang="en-US" altLang="zh-TW" dirty="0" smtClean="0"/>
              <a:t>There are more details in our paper.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5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62430" y="786819"/>
            <a:ext cx="5157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altLang="zh-TW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Problem setting</a:t>
            </a:r>
            <a:endParaRPr lang="en-US" altLang="zh-TW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Proposed method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Experimental results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altLang="zh-TW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" name="文字方塊 7"/>
          <p:cNvSpPr txBox="1"/>
          <p:nvPr/>
        </p:nvSpPr>
        <p:spPr>
          <a:xfrm>
            <a:off x="83979" y="46655"/>
            <a:ext cx="1594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TW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微软雅黑"/>
              </a:rPr>
              <a:t>Outline</a:t>
            </a:r>
            <a:endParaRPr lang="en-US" altLang="zh-TW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986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" name="文字方塊 7"/>
          <p:cNvSpPr txBox="1"/>
          <p:nvPr/>
        </p:nvSpPr>
        <p:spPr>
          <a:xfrm>
            <a:off x="83979" y="46655"/>
            <a:ext cx="2231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246"/>
            <a:ext cx="11862816" cy="44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8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" name="文字方塊 7"/>
          <p:cNvSpPr txBox="1"/>
          <p:nvPr/>
        </p:nvSpPr>
        <p:spPr>
          <a:xfrm>
            <a:off x="83979" y="46655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Problem setting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1" y="2155491"/>
            <a:ext cx="11561890" cy="25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文字方塊 5"/>
          <p:cNvSpPr txBox="1"/>
          <p:nvPr/>
        </p:nvSpPr>
        <p:spPr>
          <a:xfrm>
            <a:off x="83979" y="46655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15" y="786819"/>
            <a:ext cx="10297174" cy="36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2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文字方塊 5"/>
          <p:cNvSpPr txBox="1"/>
          <p:nvPr/>
        </p:nvSpPr>
        <p:spPr>
          <a:xfrm>
            <a:off x="83979" y="46655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15" y="786819"/>
            <a:ext cx="10297174" cy="367809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29980" y="786820"/>
            <a:ext cx="1989286" cy="169512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25178" y="3169237"/>
            <a:ext cx="6716797" cy="129567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941976" y="1679510"/>
            <a:ext cx="4170784" cy="278540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671702" y="1110343"/>
            <a:ext cx="2359287" cy="56916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67" y="4464913"/>
            <a:ext cx="9029170" cy="227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文字方塊 5"/>
          <p:cNvSpPr txBox="1"/>
          <p:nvPr/>
        </p:nvSpPr>
        <p:spPr>
          <a:xfrm>
            <a:off x="83979" y="46655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15" y="786819"/>
            <a:ext cx="10297174" cy="36780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5178" y="3169237"/>
            <a:ext cx="6716797" cy="129567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93572" y="786819"/>
            <a:ext cx="6548403" cy="1909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941975" y="786818"/>
            <a:ext cx="1474237" cy="877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8570421" y="2909455"/>
            <a:ext cx="2244437" cy="714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59" y="4542607"/>
            <a:ext cx="6704431" cy="21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2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文字方塊 5"/>
          <p:cNvSpPr txBox="1"/>
          <p:nvPr/>
        </p:nvSpPr>
        <p:spPr>
          <a:xfrm>
            <a:off x="83979" y="46655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15" y="786819"/>
            <a:ext cx="10297174" cy="36780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5178" y="3169237"/>
            <a:ext cx="6716797" cy="129567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93572" y="786819"/>
            <a:ext cx="6548403" cy="1909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941975" y="786818"/>
            <a:ext cx="1474237" cy="87716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/>
          <p:cNvSpPr/>
          <p:nvPr/>
        </p:nvSpPr>
        <p:spPr>
          <a:xfrm>
            <a:off x="8570421" y="3657599"/>
            <a:ext cx="2244437" cy="7148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185" y="4542607"/>
            <a:ext cx="2471332" cy="7863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84488" y="5607965"/>
            <a:ext cx="5131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where i, j are the position indexes of one pillar in BEV and c is the index of the corresponding channel</a:t>
            </a:r>
          </a:p>
        </p:txBody>
      </p:sp>
    </p:spTree>
    <p:extLst>
      <p:ext uri="{BB962C8B-B14F-4D97-AF65-F5344CB8AC3E}">
        <p14:creationId xmlns:p14="http://schemas.microsoft.com/office/powerpoint/2010/main" val="37255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3"/>
          <p:cNvSpPr/>
          <p:nvPr/>
        </p:nvSpPr>
        <p:spPr>
          <a:xfrm flipV="1">
            <a:off x="-9331" y="709124"/>
            <a:ext cx="7865706" cy="1"/>
          </a:xfrm>
          <a:prstGeom prst="line">
            <a:avLst/>
          </a:prstGeom>
          <a:ln w="19080">
            <a:gradFill flip="none" rotWithShape="1">
              <a:gsLst>
                <a:gs pos="1000">
                  <a:schemeClr val="tx1"/>
                </a:gs>
                <a:gs pos="0">
                  <a:schemeClr val="tx1"/>
                </a:gs>
                <a:gs pos="0">
                  <a:schemeClr val="tx1"/>
                </a:gs>
                <a:gs pos="0">
                  <a:srgbClr val="000000"/>
                </a:gs>
                <a:gs pos="75000">
                  <a:schemeClr val="tx1">
                    <a:alpha val="0"/>
                  </a:schemeClr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文字方塊 5"/>
          <p:cNvSpPr txBox="1"/>
          <p:nvPr/>
        </p:nvSpPr>
        <p:spPr>
          <a:xfrm>
            <a:off x="83979" y="46655"/>
            <a:ext cx="3667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latin typeface="Arial" panose="020B0604020202020204" pitchFamily="34" charset="0"/>
                <a:cs typeface="Arial" panose="020B0604020202020204" pitchFamily="34" charset="0"/>
              </a:rPr>
              <a:t>Proposed </a:t>
            </a:r>
            <a:r>
              <a:rPr lang="en-US" altLang="zh-TW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endParaRPr lang="en-US" altLang="zh-TW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15" y="786819"/>
            <a:ext cx="10297174" cy="36780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93572" y="786819"/>
            <a:ext cx="6548403" cy="19097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941975" y="786818"/>
            <a:ext cx="4089014" cy="242291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856375" y="3209732"/>
            <a:ext cx="3174614" cy="116632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6×6的格子，圖中所有能數得出來的長方形、正方形的周長之和為多少公分@ 信欣茗數學園地:: 隨意窩Xuite日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400" y="4755255"/>
            <a:ext cx="193357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328459" y="4879571"/>
            <a:ext cx="432262" cy="689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 rot="16200000">
            <a:off x="5320146" y="4925146"/>
            <a:ext cx="432262" cy="6899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6220692" y="5771804"/>
            <a:ext cx="432262" cy="6899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 rot="16200000">
            <a:off x="6212379" y="5817379"/>
            <a:ext cx="432262" cy="6899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520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</TotalTime>
  <Words>309</Words>
  <Application>Microsoft Office PowerPoint</Application>
  <PresentationFormat>寬螢幕</PresentationFormat>
  <Paragraphs>108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6" baseType="lpstr">
      <vt:lpstr>微软雅黑</vt:lpstr>
      <vt:lpstr>新細明體</vt:lpstr>
      <vt:lpstr>Arial</vt:lpstr>
      <vt:lpstr>Calibri</vt:lpstr>
      <vt:lpstr>Calibri Light</vt:lpstr>
      <vt:lpstr>Cambria Math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鄭</dc:creator>
  <cp:lastModifiedBy>鄭</cp:lastModifiedBy>
  <cp:revision>201</cp:revision>
  <dcterms:created xsi:type="dcterms:W3CDTF">2020-07-07T14:30:28Z</dcterms:created>
  <dcterms:modified xsi:type="dcterms:W3CDTF">2021-09-21T14:17:50Z</dcterms:modified>
</cp:coreProperties>
</file>